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03" r:id="rId3"/>
    <p:sldId id="258" r:id="rId4"/>
    <p:sldId id="266" r:id="rId5"/>
    <p:sldId id="315" r:id="rId6"/>
    <p:sldId id="264" r:id="rId7"/>
    <p:sldId id="267" r:id="rId8"/>
    <p:sldId id="311" r:id="rId9"/>
    <p:sldId id="293" r:id="rId10"/>
    <p:sldId id="272" r:id="rId11"/>
    <p:sldId id="271" r:id="rId12"/>
    <p:sldId id="289" r:id="rId13"/>
    <p:sldId id="312" r:id="rId14"/>
    <p:sldId id="275" r:id="rId15"/>
    <p:sldId id="276" r:id="rId16"/>
    <p:sldId id="277" r:id="rId17"/>
    <p:sldId id="307" r:id="rId18"/>
    <p:sldId id="294" r:id="rId19"/>
    <p:sldId id="310" r:id="rId20"/>
    <p:sldId id="304" r:id="rId21"/>
    <p:sldId id="3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0" autoAdjust="0"/>
    <p:restoredTop sz="93615" autoAdjust="0"/>
  </p:normalViewPr>
  <p:slideViewPr>
    <p:cSldViewPr snapToGrid="0">
      <p:cViewPr varScale="1">
        <p:scale>
          <a:sx n="66" d="100"/>
          <a:sy n="66" d="100"/>
        </p:scale>
        <p:origin x="794" y="2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915FE-E7C8-4CDD-9333-334BA9FA80D4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C387B-22EB-4721-AC56-EEF686AE07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animals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 into groups (tables)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table have paper and pen and need to write down as many animals as they can think of in 2 minutes 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group shares a selection of their animals (I will write on the board)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 - “So many different animals around the world and these are only a tiny amount of the total… there are at least 900 thousand different types of insects in the world… still counting”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54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living organisms have all the information they need to grow and develop in a code called DNA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Parents pass on their DNA to their children which is why they have similar appearance to their parents. Half from your mum and half from your dad.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everyone has the same information (DNA) that is why we see variation.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714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“Can you identify which information came from which parent of this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dalmaschund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7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Are all the messages identical?</a:t>
            </a:r>
          </a:p>
          <a:p>
            <a:r>
              <a:rPr lang="en-GB" dirty="0"/>
              <a:t>Were they all correct?</a:t>
            </a:r>
          </a:p>
          <a:p>
            <a:r>
              <a:rPr lang="en-GB" dirty="0"/>
              <a:t>Count how many mistakes you</a:t>
            </a:r>
            <a:r>
              <a:rPr lang="en-GB" baseline="0" dirty="0"/>
              <a:t> have?</a:t>
            </a:r>
            <a:endParaRPr lang="en-GB" dirty="0"/>
          </a:p>
          <a:p>
            <a:r>
              <a:rPr lang="en-GB" dirty="0"/>
              <a:t>Is there a relationship between</a:t>
            </a:r>
            <a:r>
              <a:rPr lang="en-GB" baseline="0" dirty="0"/>
              <a:t> the length of message and number of errors?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32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 – “Can you think of some characteristics?” (Write on board)</a:t>
            </a:r>
          </a:p>
          <a:p>
            <a:pPr lvl="1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Fur, beak, wings, number of limbs, tail, feathers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15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Listing animals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 into groups (tables)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table have paper and pen and need to write down as many animals as they can think of in 2 minutes 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group shares a selection of their animals (I will write on the board)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 - “So many different animals around the world and these are only a tiny amount of the total… there are at least 900 thousand different types of insects in the world… still counting”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67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 - “Are these animals identical?”</a:t>
            </a:r>
          </a:p>
          <a:p>
            <a:pPr lvl="1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 – “No all are different”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 – “Exactly, this is variation. All of these animals (on the board) are different, the scientific way of explaining this is that there is variation between all the animals.”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437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 – Ask pupils to discuss variations and common characteristics between lion and rabbit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 – “Well done.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 how different species have common characteristics as well as differences (variations) – try to introduce the word variation more to replace differences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49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students if they remember what they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45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similar characteristics so that you knew they were dogs…. But variations</a:t>
            </a:r>
            <a:r>
              <a:rPr lang="en-GB" baseline="0" dirty="0"/>
              <a:t> between breeds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435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all varieties of dogs identical?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you tell who the puppies’ parents were?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if the puppy is identical to its parent? 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students what is the same and what is different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the puppies look more like their mothers or puppies from other dog varieties?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 – “Sum up – They have similar characteristics so you could tell that they are related however they have differences so they aren’t identical.”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44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Offspring are a mixture of both their mum and dad because each parent pass on different characteristics” The scientific word for this is inherit.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C387B-22EB-4721-AC56-EEF686AE071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0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683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35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98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4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1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55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39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08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80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23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68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07B0-019C-4707-8336-E0C72E2E8FF2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10081-688D-4B01-833E-CDE975D9F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4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26.jpeg"/><Relationship Id="rId5" Type="http://schemas.openxmlformats.org/officeDocument/2006/relationships/image" Target="../media/image11.jpeg"/><Relationship Id="rId10" Type="http://schemas.openxmlformats.org/officeDocument/2006/relationships/image" Target="../media/image25.png"/><Relationship Id="rId4" Type="http://schemas.openxmlformats.org/officeDocument/2006/relationships/image" Target="../media/image21.jpe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53" y="0"/>
            <a:ext cx="5906947" cy="417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different animals toge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85" y="-84217"/>
            <a:ext cx="5642658" cy="207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different animals togeth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7" y="1831960"/>
            <a:ext cx="60960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257366"/>
            <a:ext cx="12192000" cy="2600634"/>
          </a:xfrm>
          <a:prstGeom prst="rect">
            <a:avLst/>
          </a:prstGeom>
          <a:solidFill>
            <a:srgbClr val="ACB4C3"/>
          </a:solidFill>
          <a:ln>
            <a:solidFill>
              <a:srgbClr val="ACB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481" y="4595149"/>
            <a:ext cx="4113353" cy="1264491"/>
          </a:xfrm>
        </p:spPr>
        <p:txBody>
          <a:bodyPr>
            <a:normAutofit/>
          </a:bodyPr>
          <a:lstStyle/>
          <a:p>
            <a:r>
              <a:rPr lang="en-GB" sz="8000" b="1" dirty="0">
                <a:solidFill>
                  <a:schemeClr val="bg1">
                    <a:lumMod val="95000"/>
                  </a:schemeClr>
                </a:solidFill>
              </a:rPr>
              <a:t>Variation</a:t>
            </a:r>
          </a:p>
        </p:txBody>
      </p:sp>
    </p:spTree>
    <p:extLst>
      <p:ext uri="{BB962C8B-B14F-4D97-AF65-F5344CB8AC3E}">
        <p14:creationId xmlns:p14="http://schemas.microsoft.com/office/powerpoint/2010/main" val="326061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different c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93" y="2083275"/>
            <a:ext cx="5900902" cy="442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Colour</a:t>
            </a:r>
          </a:p>
          <a:p>
            <a:r>
              <a:rPr lang="en-GB" dirty="0"/>
              <a:t>Long/Short Hair</a:t>
            </a:r>
          </a:p>
          <a:p>
            <a:r>
              <a:rPr lang="en-GB" dirty="0"/>
              <a:t>Size Ear shape</a:t>
            </a:r>
          </a:p>
          <a:p>
            <a:r>
              <a:rPr lang="en-GB" dirty="0"/>
              <a:t>Pattern</a:t>
            </a:r>
          </a:p>
          <a:p>
            <a:r>
              <a:rPr lang="en-GB" dirty="0"/>
              <a:t>Fluffy/Smooth Coat</a:t>
            </a:r>
          </a:p>
          <a:p>
            <a:r>
              <a:rPr lang="en-GB" dirty="0"/>
              <a:t>Eye colour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7633391" y="1027667"/>
            <a:ext cx="2830122" cy="105560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800" dirty="0"/>
              <a:t>There is variation within a species</a:t>
            </a:r>
          </a:p>
        </p:txBody>
      </p:sp>
    </p:spTree>
    <p:extLst>
      <p:ext uri="{BB962C8B-B14F-4D97-AF65-F5344CB8AC3E}">
        <p14:creationId xmlns:p14="http://schemas.microsoft.com/office/powerpoint/2010/main" val="115281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- Parent and Offspring matching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Teams must match up the parent with the offspring</a:t>
            </a:r>
          </a:p>
          <a:p>
            <a:r>
              <a:rPr lang="en-GB" dirty="0"/>
              <a:t>When complete shout VARIATION</a:t>
            </a:r>
          </a:p>
          <a:p>
            <a:r>
              <a:rPr lang="en-GB" dirty="0"/>
              <a:t>I will check if they are correct</a:t>
            </a:r>
          </a:p>
        </p:txBody>
      </p:sp>
      <p:pic>
        <p:nvPicPr>
          <p:cNvPr id="20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92" y="3850763"/>
            <a:ext cx="2838259" cy="199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3" descr="http://i.imgur.com/corT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09" y="3850763"/>
            <a:ext cx="2994747" cy="200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8" descr="http://catnipsum.com/blog/wp-content/uploads/2013/03/bi-colour-persian-cat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54" y="3850763"/>
            <a:ext cx="3232280" cy="199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8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686" y="2254477"/>
            <a:ext cx="7032171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Inheritance</a:t>
            </a:r>
            <a:r>
              <a:rPr lang="en-GB" dirty="0"/>
              <a:t> – when characteristics are passed on to offspring from parents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57" y="1529291"/>
            <a:ext cx="4119562" cy="38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28800"/>
            <a:ext cx="10515600" cy="83956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Offspring</a:t>
            </a:r>
            <a:r>
              <a:rPr lang="en-GB" dirty="0"/>
              <a:t> – an animals young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02" y="3157269"/>
            <a:ext cx="7095053" cy="35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355" y="3157269"/>
            <a:ext cx="3922636" cy="29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73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we get our information from…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64097" cy="4340713"/>
          </a:xfrm>
        </p:spPr>
        <p:txBody>
          <a:bodyPr>
            <a:normAutofit/>
          </a:bodyPr>
          <a:lstStyle/>
          <a:p>
            <a:pPr lvl="0"/>
            <a:r>
              <a:rPr lang="en-GB" sz="3200" dirty="0"/>
              <a:t>All living organisms have all the information they need to grow and develop</a:t>
            </a:r>
          </a:p>
          <a:p>
            <a:r>
              <a:rPr lang="en-GB" sz="3200" dirty="0"/>
              <a:t>Offspring</a:t>
            </a:r>
            <a:r>
              <a:rPr lang="en-GB" sz="3200" b="1" dirty="0"/>
              <a:t> inherit </a:t>
            </a:r>
            <a:r>
              <a:rPr lang="en-GB" sz="3200" dirty="0"/>
              <a:t>information from their parents which is why they have similar appearance to them. </a:t>
            </a:r>
          </a:p>
          <a:p>
            <a:r>
              <a:rPr lang="en-GB" sz="3200" dirty="0"/>
              <a:t>Not everyone has exactly the same information, this is why we see variation</a:t>
            </a:r>
          </a:p>
          <a:p>
            <a:pPr lvl="0"/>
            <a:endParaRPr lang="en-GB" sz="3200" dirty="0"/>
          </a:p>
        </p:txBody>
      </p:sp>
      <p:pic>
        <p:nvPicPr>
          <p:cNvPr id="3074" name="Picture 2" descr="Image result for guinea pig and babi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9469"/>
            <a:ext cx="4108450" cy="24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72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you identify which characteristics came from which parent of this </a:t>
            </a:r>
            <a:r>
              <a:rPr lang="en-GB" dirty="0" err="1"/>
              <a:t>dalmaschund</a:t>
            </a:r>
            <a:r>
              <a:rPr lang="en-GB" dirty="0"/>
              <a:t>?</a:t>
            </a:r>
          </a:p>
        </p:txBody>
      </p:sp>
      <p:pic>
        <p:nvPicPr>
          <p:cNvPr id="4" name="Picture 3" descr="Image result for dachshund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3837" y="2407762"/>
            <a:ext cx="2913063" cy="174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mage result for dalmatia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4876" y="2293461"/>
            <a:ext cx="3118485" cy="185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mage result for dachshund cross dalmatian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05730" y="4754880"/>
            <a:ext cx="280924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85750" y="2800350"/>
            <a:ext cx="2478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Parents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50" y="5422612"/>
            <a:ext cx="2478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Dalmaschund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7519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Activity 3 - Secret DNA message activity – </a:t>
            </a:r>
            <a:r>
              <a:rPr lang="en-GB" b="1" dirty="0">
                <a:solidFill>
                  <a:srgbClr val="FF0000"/>
                </a:solidFill>
              </a:rPr>
              <a:t>need DNA messages!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33117" cy="435133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Each table has 4 secret DNA messages</a:t>
            </a:r>
          </a:p>
          <a:p>
            <a:pPr lvl="0"/>
            <a:r>
              <a:rPr lang="en-GB" dirty="0">
                <a:solidFill>
                  <a:srgbClr val="FF0000"/>
                </a:solidFill>
              </a:rPr>
              <a:t>Read the first secret DNA message</a:t>
            </a:r>
          </a:p>
          <a:p>
            <a:pPr lvl="0"/>
            <a:r>
              <a:rPr lang="en-GB" dirty="0">
                <a:solidFill>
                  <a:srgbClr val="FF0000"/>
                </a:solidFill>
              </a:rPr>
              <a:t>Memorize it</a:t>
            </a:r>
          </a:p>
          <a:p>
            <a:pPr lvl="0"/>
            <a:r>
              <a:rPr lang="en-GB" dirty="0">
                <a:solidFill>
                  <a:srgbClr val="FF0000"/>
                </a:solidFill>
              </a:rPr>
              <a:t>Speak this message quietly into the ear of a member of your group(like Chinese whispers!).</a:t>
            </a:r>
          </a:p>
          <a:p>
            <a:pPr lvl="0"/>
            <a:r>
              <a:rPr lang="en-GB" dirty="0">
                <a:solidFill>
                  <a:srgbClr val="FF0000"/>
                </a:solidFill>
              </a:rPr>
              <a:t>Last member to hear the message writes it down in the Answer sheet.</a:t>
            </a:r>
          </a:p>
          <a:p>
            <a:pPr lvl="0"/>
            <a:r>
              <a:rPr lang="en-GB" dirty="0">
                <a:solidFill>
                  <a:srgbClr val="FF0000"/>
                </a:solidFill>
              </a:rPr>
              <a:t>Repeat for each DNA message</a:t>
            </a:r>
          </a:p>
        </p:txBody>
      </p:sp>
      <p:pic>
        <p:nvPicPr>
          <p:cNvPr id="10242" name="Picture 2" descr="Image result for Chinese whisp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6" y="1825625"/>
            <a:ext cx="4594224" cy="346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56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0534" cy="1325563"/>
          </a:xfrm>
        </p:spPr>
        <p:txBody>
          <a:bodyPr/>
          <a:lstStyle/>
          <a:p>
            <a:r>
              <a:rPr lang="en-GB" b="1" dirty="0"/>
              <a:t>New characteristics can appear from mutations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2131261"/>
            <a:ext cx="12192000" cy="1457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b="1" dirty="0"/>
              <a:t>Mutation – </a:t>
            </a:r>
            <a:r>
              <a:rPr lang="en-GB" sz="4000" dirty="0"/>
              <a:t>When information is passed from one generation to the next and a </a:t>
            </a:r>
            <a:r>
              <a:rPr lang="en-GB" sz="4000" b="1" dirty="0"/>
              <a:t>mistake</a:t>
            </a:r>
            <a:r>
              <a:rPr lang="en-GB" sz="4000" dirty="0"/>
              <a:t> is made by chance causing a small change in the appearance </a:t>
            </a:r>
          </a:p>
        </p:txBody>
      </p:sp>
      <p:pic>
        <p:nvPicPr>
          <p:cNvPr id="7" name="Picture 2" descr="Image result for mutations in anima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0" y="3997419"/>
            <a:ext cx="4472940" cy="269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nimal-color-mutations-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4029593"/>
            <a:ext cx="3500705" cy="266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992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74920" cy="4351338"/>
          </a:xfrm>
        </p:spPr>
        <p:txBody>
          <a:bodyPr/>
          <a:lstStyle/>
          <a:p>
            <a:r>
              <a:rPr lang="en-GB" b="1" dirty="0"/>
              <a:t>Mutations </a:t>
            </a:r>
            <a:r>
              <a:rPr lang="en-GB" dirty="0"/>
              <a:t>can cause small changes  to the appearance eg. shorter legs, spotty fur, longer tail</a:t>
            </a:r>
          </a:p>
          <a:p>
            <a:r>
              <a:rPr lang="en-GB" dirty="0"/>
              <a:t>Mutations occur by chance, so the longer the message the more chance for an error to occur</a:t>
            </a:r>
          </a:p>
          <a:p>
            <a:r>
              <a:rPr lang="en-GB" dirty="0"/>
              <a:t>In a human, around 10-100 mistakes occur during a lifetime</a:t>
            </a:r>
          </a:p>
        </p:txBody>
      </p:sp>
      <p:pic>
        <p:nvPicPr>
          <p:cNvPr id="1026" name="Picture 2" descr="Image result for mutations in anim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567781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15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Image result for arc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56" y="1603567"/>
            <a:ext cx="7648575" cy="522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Certain characteristics are needed for different environments</a:t>
            </a:r>
          </a:p>
        </p:txBody>
      </p:sp>
      <p:pic>
        <p:nvPicPr>
          <p:cNvPr id="5" name="Picture 10" descr="Image result for polar bear no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80" y="3514363"/>
            <a:ext cx="2544473" cy="26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Image result for brown bear no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4" name="Picture 10" descr="Image result for brown bear no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14363"/>
            <a:ext cx="32956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97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720" y="1806789"/>
            <a:ext cx="10410560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To understand…</a:t>
            </a:r>
          </a:p>
          <a:p>
            <a:r>
              <a:rPr lang="en-GB" dirty="0"/>
              <a:t>The importance of variation within a population of animals</a:t>
            </a:r>
          </a:p>
          <a:p>
            <a:r>
              <a:rPr lang="en-GB" dirty="0"/>
              <a:t>That living things can change over many generations leading to their adaptation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100" name="Picture 4" descr="Image result for giraff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0" y="4135437"/>
            <a:ext cx="3916680" cy="23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olar bear and cub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19" y="4173110"/>
            <a:ext cx="3515995" cy="227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8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4171" y="1122363"/>
            <a:ext cx="12366171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Variation</a:t>
            </a:r>
            <a:r>
              <a:rPr lang="en-GB" dirty="0"/>
              <a:t> – Difference in size, colour, presence of a characteristic within a species/population</a:t>
            </a:r>
          </a:p>
        </p:txBody>
      </p:sp>
      <p:pic>
        <p:nvPicPr>
          <p:cNvPr id="4098" name="Picture 2" descr="Image result for elepha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1" y="3509963"/>
            <a:ext cx="30480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ti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15" y="3914777"/>
            <a:ext cx="3606798" cy="27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062" y="3914777"/>
            <a:ext cx="2944763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14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1117" y="2155452"/>
            <a:ext cx="4805996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 dirty="0"/>
              <a:t>If the world got 5 degrees warmer, think about:</a:t>
            </a:r>
          </a:p>
          <a:p>
            <a:endParaRPr lang="en-GB" sz="2800" dirty="0"/>
          </a:p>
          <a:p>
            <a:r>
              <a:rPr lang="en-GB" sz="2800" dirty="0"/>
              <a:t>- Which animals and plants are likely to survive?</a:t>
            </a:r>
          </a:p>
          <a:p>
            <a:endParaRPr lang="en-GB" sz="2800" dirty="0"/>
          </a:p>
          <a:p>
            <a:r>
              <a:rPr lang="en-GB" sz="2800" dirty="0"/>
              <a:t>- Which animals and plants might become extinct?</a:t>
            </a: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Image result for thinking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" r="2" b="2"/>
          <a:stretch/>
        </p:blipFill>
        <p:spPr bwMode="auto"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681" y="-9476"/>
            <a:ext cx="2032319" cy="189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2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Starter </a:t>
            </a:r>
            <a:r>
              <a:rPr lang="en-GB" dirty="0"/>
              <a:t>– Animals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 the animals into fur vs. no fur</a:t>
            </a:r>
          </a:p>
          <a:p>
            <a:endParaRPr lang="en-GB" dirty="0"/>
          </a:p>
          <a:p>
            <a:r>
              <a:rPr lang="en-GB" dirty="0"/>
              <a:t>Now, split the animals into photosynthesis vs. no photosynthesis</a:t>
            </a:r>
          </a:p>
        </p:txBody>
      </p:sp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790" y="3992965"/>
            <a:ext cx="3236833" cy="1825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047" y="3444348"/>
            <a:ext cx="1488371" cy="280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90" y="3731811"/>
            <a:ext cx="2067106" cy="219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75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GB" b="1" dirty="0"/>
              <a:t>Characteristic</a:t>
            </a:r>
            <a:r>
              <a:rPr lang="en-GB" dirty="0"/>
              <a:t> – a feature or quality belonging to an organism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Can you think of some characteristics that these animals have?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7644" y="4460350"/>
            <a:ext cx="11682896" cy="1779049"/>
            <a:chOff x="437644" y="4460350"/>
            <a:chExt cx="11682896" cy="1779049"/>
          </a:xfrm>
        </p:grpSpPr>
        <p:pic>
          <p:nvPicPr>
            <p:cNvPr id="5122" name="Picture 2" descr="Image result for beak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6"/>
            <a:stretch/>
          </p:blipFill>
          <p:spPr bwMode="auto">
            <a:xfrm>
              <a:off x="437644" y="4717574"/>
              <a:ext cx="1803219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Image result for birds wing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769" y="4717574"/>
              <a:ext cx="2261363" cy="141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Image result for fu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038" y="4799429"/>
              <a:ext cx="2005070" cy="124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Image result for tai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5632" y="4799429"/>
              <a:ext cx="2207844" cy="124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9984" y="4460350"/>
              <a:ext cx="2350556" cy="1779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65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Starter </a:t>
            </a:r>
            <a:r>
              <a:rPr lang="en-GB" dirty="0"/>
              <a:t>– Animals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many animals can you think of?</a:t>
            </a:r>
          </a:p>
        </p:txBody>
      </p:sp>
      <p:pic>
        <p:nvPicPr>
          <p:cNvPr id="3074" name="Picture 2" descr="Image result for berol marker p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371" y="2983139"/>
            <a:ext cx="3328761" cy="33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kitt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48" y="3356767"/>
            <a:ext cx="4464135" cy="29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7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Are all these animals identical?</a:t>
            </a:r>
          </a:p>
        </p:txBody>
      </p:sp>
      <p:sp>
        <p:nvSpPr>
          <p:cNvPr id="3" name="Rectangle 2"/>
          <p:cNvSpPr/>
          <p:nvPr/>
        </p:nvSpPr>
        <p:spPr>
          <a:xfrm>
            <a:off x="740228" y="4259721"/>
            <a:ext cx="64225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There are at least 900 thousand different types of insect in the world! And we are still counting….</a:t>
            </a:r>
            <a:endParaRPr lang="en-GB" sz="36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873"/>
          <a:stretch/>
        </p:blipFill>
        <p:spPr>
          <a:xfrm>
            <a:off x="7901216" y="3212772"/>
            <a:ext cx="3441698" cy="36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365125"/>
            <a:ext cx="11023966" cy="1325563"/>
          </a:xfrm>
        </p:spPr>
        <p:txBody>
          <a:bodyPr/>
          <a:lstStyle/>
          <a:p>
            <a:r>
              <a:rPr lang="en-GB" dirty="0"/>
              <a:t>Common characteristics and variation between…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Lions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sz="4000" dirty="0"/>
              <a:t>Rabbit</a:t>
            </a:r>
          </a:p>
        </p:txBody>
      </p:sp>
      <p:pic>
        <p:nvPicPr>
          <p:cNvPr id="2058" name="Picture 10" descr="Image result for l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951058"/>
            <a:ext cx="4351111" cy="312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abb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2666989"/>
            <a:ext cx="3687988" cy="340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4" y="2776538"/>
            <a:ext cx="7136493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Species</a:t>
            </a:r>
            <a:r>
              <a:rPr lang="en-GB" dirty="0"/>
              <a:t> - A group of closely related organisms that are very similar to each other and are usually capable of interbreeding</a:t>
            </a:r>
          </a:p>
        </p:txBody>
      </p:sp>
      <p:pic>
        <p:nvPicPr>
          <p:cNvPr id="3074" name="Picture 2" descr="Image result for different breeds of sheep toge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32" y="1045029"/>
            <a:ext cx="33718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94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you remember what characteristic and variation means?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8200" y="1887625"/>
            <a:ext cx="10515600" cy="2017625"/>
            <a:chOff x="838200" y="1887625"/>
            <a:chExt cx="10515600" cy="2017625"/>
          </a:xfrm>
        </p:grpSpPr>
        <p:sp>
          <p:nvSpPr>
            <p:cNvPr id="9" name="Rectangle 8"/>
            <p:cNvSpPr/>
            <p:nvPr/>
          </p:nvSpPr>
          <p:spPr>
            <a:xfrm>
              <a:off x="838200" y="1887625"/>
              <a:ext cx="105156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3200" b="1" dirty="0"/>
                <a:t>Characteristic</a:t>
              </a:r>
              <a:r>
                <a:rPr lang="en-GB" sz="3200" dirty="0"/>
                <a:t> – a feature or quality belonging to an organism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943100" y="2400401"/>
              <a:ext cx="8629650" cy="1504849"/>
              <a:chOff x="437644" y="4460350"/>
              <a:chExt cx="11682896" cy="1779049"/>
            </a:xfrm>
          </p:grpSpPr>
          <p:pic>
            <p:nvPicPr>
              <p:cNvPr id="10" name="Picture 2" descr="Image result for beak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36"/>
              <a:stretch/>
            </p:blipFill>
            <p:spPr bwMode="auto">
              <a:xfrm>
                <a:off x="437644" y="4717574"/>
                <a:ext cx="1803219" cy="1447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Image result for birds wing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2769" y="4717574"/>
                <a:ext cx="2261363" cy="1413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Image result for fu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6038" y="4799429"/>
                <a:ext cx="2005070" cy="1249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Image result for tail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5632" y="4799429"/>
                <a:ext cx="2207844" cy="1249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4" descr="Related imag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9984" y="4460350"/>
                <a:ext cx="2350556" cy="17790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553490" y="3870659"/>
            <a:ext cx="10886173" cy="2890284"/>
            <a:chOff x="838199" y="3946989"/>
            <a:chExt cx="10886173" cy="2890284"/>
          </a:xfrm>
        </p:grpSpPr>
        <p:grpSp>
          <p:nvGrpSpPr>
            <p:cNvPr id="2" name="Group 1"/>
            <p:cNvGrpSpPr/>
            <p:nvPr/>
          </p:nvGrpSpPr>
          <p:grpSpPr>
            <a:xfrm>
              <a:off x="1092766" y="4598737"/>
              <a:ext cx="10631606" cy="2238536"/>
              <a:chOff x="1092766" y="4598737"/>
              <a:chExt cx="10631606" cy="2238536"/>
            </a:xfrm>
          </p:grpSpPr>
          <p:pic>
            <p:nvPicPr>
              <p:cNvPr id="29" name="Picture 2" descr="Image result for black and white collie puppy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2584" y="5329753"/>
                <a:ext cx="1677719" cy="1327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Image result for elephan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2766" y="5163209"/>
                <a:ext cx="1548267" cy="1674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8" descr="Image result for tiger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8436" y="5282721"/>
                <a:ext cx="1832114" cy="1374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Image result for types of beak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0015" y="4598737"/>
                <a:ext cx="3254357" cy="2058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/>
            <p:cNvSpPr/>
            <p:nvPr/>
          </p:nvSpPr>
          <p:spPr>
            <a:xfrm>
              <a:off x="838199" y="3946989"/>
              <a:ext cx="1030877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3200" b="1" dirty="0"/>
                <a:t>Variation</a:t>
              </a:r>
              <a:r>
                <a:rPr lang="en-GB" sz="3200" dirty="0"/>
                <a:t> – Difference in size, colour, presence of a trait or characteristic within a species/population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42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8352</TotalTime>
  <Words>1043</Words>
  <Application>Microsoft Office PowerPoint</Application>
  <PresentationFormat>Widescreen</PresentationFormat>
  <Paragraphs>109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Variation</vt:lpstr>
      <vt:lpstr>Learning objectives</vt:lpstr>
      <vt:lpstr>Starter – Animals</vt:lpstr>
      <vt:lpstr>Characteristic – a feature or quality belonging to an organism</vt:lpstr>
      <vt:lpstr>Starter – Animals</vt:lpstr>
      <vt:lpstr>Are all these animals identical?</vt:lpstr>
      <vt:lpstr>Common characteristics and variation between…</vt:lpstr>
      <vt:lpstr>Species - A group of closely related organisms that are very similar to each other and are usually capable of interbreeding</vt:lpstr>
      <vt:lpstr>Can you remember what characteristic and variation means?</vt:lpstr>
      <vt:lpstr>Cat characteristics</vt:lpstr>
      <vt:lpstr>Activity - Parent and Offspring matching game</vt:lpstr>
      <vt:lpstr>Inheritance – when characteristics are passed on to offspring from parents</vt:lpstr>
      <vt:lpstr>Offspring – an animals young</vt:lpstr>
      <vt:lpstr>Where we get our information from…</vt:lpstr>
      <vt:lpstr>Can you identify which characteristics came from which parent of this dalmaschund?</vt:lpstr>
      <vt:lpstr>Activity 3 - Secret DNA message activity – need DNA messages!</vt:lpstr>
      <vt:lpstr>New characteristics can appear from mutations</vt:lpstr>
      <vt:lpstr>Mutations</vt:lpstr>
      <vt:lpstr>Certain characteristics are needed for different environments</vt:lpstr>
      <vt:lpstr>Variation – Difference in size, colour, presence of a characteristic within a species/population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- Variation</dc:title>
  <dc:creator>admin</dc:creator>
  <cp:lastModifiedBy>Nicola Spicer</cp:lastModifiedBy>
  <cp:revision>58</cp:revision>
  <dcterms:created xsi:type="dcterms:W3CDTF">2017-03-01T17:12:06Z</dcterms:created>
  <dcterms:modified xsi:type="dcterms:W3CDTF">2018-11-17T16:17:21Z</dcterms:modified>
</cp:coreProperties>
</file>